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6" r:id="rId5"/>
    <p:sldId id="258" r:id="rId6"/>
    <p:sldId id="257" r:id="rId7"/>
    <p:sldId id="266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D9A4-49E2-4B25-ADB6-70A0E84F981C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567D8-2529-4062-910D-ACF9DFCC704F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D079C-14C2-486A-B7DC-29B8D0AA5011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D529D-4902-4D18-A797-E0250C8D5EBD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11073-92A9-4216-8D62-95A0771B2A82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C07B2-6F7C-4B1A-92ED-AA977A8E963B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BE4D1-16C5-4EDE-BC17-40895B2D63E5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8484A-6F75-4273-9DCA-DBA790B272E5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000CF-B893-4D13-AD7B-372444076D11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1DE68-0B4D-4E27-BC2A-1AB1596F30E9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A828C-9ED1-4627-9F04-65198BF25BAB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F34AB-E4B5-46F9-A74A-C7481B65F859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5B99C-D3D8-46C1-A972-BA91A31DA4DD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961E4-F83E-40E6-BD1C-9FEC6E82F92D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FAE82-D0C8-46B5-847D-8739042DBFC7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CEFC4-89EA-4ABE-9F5D-68156DE9068B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8EAD9-980F-4F2C-830C-01DDFA48F0B2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FC518-79DB-4609-8B21-1A736C8FE917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6E3C2-3DC5-469F-8DCC-4494B0804BEE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7E8D4-AED0-48B9-8D83-696213785CA4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47428-1BAE-4244-906D-F670714A886F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E740C-E926-4D7F-8956-421910CCD951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ADECF0-0C46-4BBC-A03F-42C1A0356063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F2E403-3924-4FE6-BE10-921ECB2830C3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TNOTE CARDS Case Study</a:t>
            </a:r>
          </a:p>
        </p:txBody>
      </p:sp>
      <p:sp>
        <p:nvSpPr>
          <p:cNvPr id="13314" name="Rectang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253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31788"/>
            <a:ext cx="6551613" cy="652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Oval 6"/>
          <p:cNvSpPr>
            <a:spLocks noChangeArrowheads="1"/>
          </p:cNvSpPr>
          <p:nvPr/>
        </p:nvSpPr>
        <p:spPr bwMode="auto">
          <a:xfrm>
            <a:off x="4932363" y="4292600"/>
            <a:ext cx="287337" cy="2873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Oval 7"/>
          <p:cNvSpPr>
            <a:spLocks noChangeArrowheads="1"/>
          </p:cNvSpPr>
          <p:nvPr/>
        </p:nvSpPr>
        <p:spPr bwMode="auto">
          <a:xfrm>
            <a:off x="5508625" y="1700213"/>
            <a:ext cx="287338" cy="2873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8"/>
          <p:cNvSpPr>
            <a:spLocks noChangeArrowheads="1"/>
          </p:cNvSpPr>
          <p:nvPr/>
        </p:nvSpPr>
        <p:spPr bwMode="auto">
          <a:xfrm>
            <a:off x="3995738" y="2636838"/>
            <a:ext cx="287337" cy="2873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Text Box 9"/>
          <p:cNvSpPr txBox="1">
            <a:spLocks noChangeArrowheads="1"/>
          </p:cNvSpPr>
          <p:nvPr/>
        </p:nvSpPr>
        <p:spPr bwMode="auto">
          <a:xfrm>
            <a:off x="5940425" y="1484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535" name="Text Box 10"/>
          <p:cNvSpPr txBox="1">
            <a:spLocks noChangeArrowheads="1"/>
          </p:cNvSpPr>
          <p:nvPr/>
        </p:nvSpPr>
        <p:spPr bwMode="auto">
          <a:xfrm>
            <a:off x="3687763" y="21526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2536" name="Text Box 12"/>
          <p:cNvSpPr txBox="1">
            <a:spLocks noChangeArrowheads="1"/>
          </p:cNvSpPr>
          <p:nvPr/>
        </p:nvSpPr>
        <p:spPr bwMode="auto">
          <a:xfrm>
            <a:off x="5127625" y="46736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2537" name="Text Box 13"/>
          <p:cNvSpPr txBox="1">
            <a:spLocks noChangeArrowheads="1"/>
          </p:cNvSpPr>
          <p:nvPr/>
        </p:nvSpPr>
        <p:spPr bwMode="auto">
          <a:xfrm>
            <a:off x="2103438" y="857250"/>
            <a:ext cx="2609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Groups 1,4,7 do point A</a:t>
            </a:r>
          </a:p>
          <a:p>
            <a:r>
              <a:rPr lang="en-US">
                <a:solidFill>
                  <a:schemeClr val="bg1"/>
                </a:solidFill>
              </a:rPr>
              <a:t>Groups 2,5,8 do point B</a:t>
            </a:r>
          </a:p>
          <a:p>
            <a:r>
              <a:rPr lang="en-US">
                <a:solidFill>
                  <a:schemeClr val="bg1"/>
                </a:solidFill>
              </a:rPr>
              <a:t>Groups 3,6,9 do point 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“Play” with CARDS</a:t>
            </a:r>
          </a:p>
          <a:p>
            <a:pPr eaLnBrk="1" hangingPunct="1"/>
            <a:r>
              <a:rPr lang="en-US" smtClean="0"/>
              <a:t>Do Forecast/Nowcasts for 18 Nov 2011 case</a:t>
            </a:r>
          </a:p>
          <a:p>
            <a:pPr lvl="1" eaLnBrk="1" hangingPunct="1"/>
            <a:r>
              <a:rPr lang="en-US" smtClean="0"/>
              <a:t>Parana Radar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Procedure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Based on Sounding/Maps – Fcst for the day (Part 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Shear/CAPE -&gt; storm type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what is your forecast/watch/advisory?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When? Where? What?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Review Radar Data from 0000-0030Z (Part 2)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Familiarity with CARDS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Make a warning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Where: Nowcast/warning for the points indicated on the following map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Start-Stop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Heavy rain? Hail? Wind?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Repeat 0030-0340 (Part 3)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Repeat 0340-0500 (Part 4)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 noChangeArrowheads="1"/>
          </p:cNvPicPr>
          <p:nvPr/>
        </p:nvPicPr>
        <p:blipFill>
          <a:blip r:embed="rId2"/>
          <a:srcRect l="545" t="54868" r="85078" b="17964"/>
          <a:stretch>
            <a:fillRect/>
          </a:stretch>
        </p:blipFill>
        <p:spPr bwMode="auto">
          <a:xfrm>
            <a:off x="2700338" y="1052513"/>
            <a:ext cx="381635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Elipse"/>
          <p:cNvSpPr/>
          <p:nvPr/>
        </p:nvSpPr>
        <p:spPr>
          <a:xfrm>
            <a:off x="4608513" y="2205038"/>
            <a:ext cx="539750" cy="287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7" name="6 Elipse"/>
          <p:cNvSpPr/>
          <p:nvPr/>
        </p:nvSpPr>
        <p:spPr>
          <a:xfrm>
            <a:off x="5049838" y="1773238"/>
            <a:ext cx="604837" cy="287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http://weather.uwyo.edu/upperair/images/2009111812.87576.skew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" y="100013"/>
            <a:ext cx="4700588" cy="376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4" descr="http://weather.uwyo.edu/upperair/images/2009111812.87576.stuv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24413" y="3213100"/>
            <a:ext cx="4319587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ttp://weather.uwyo.edu/upperair/images/2009111812.87344.skew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3" y="0"/>
            <a:ext cx="469265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6" descr="http://weather.uwyo.edu/upperair/images/2009111812.87155.stuv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1773238"/>
            <a:ext cx="60483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250825" y="4724400"/>
            <a:ext cx="2376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bar = 10 knots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45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0350"/>
            <a:ext cx="8353425" cy="655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Hodograph</a:t>
            </a:r>
            <a:br>
              <a:rPr lang="en-US" sz="4000" smtClean="0"/>
            </a:br>
            <a:r>
              <a:rPr lang="en-US" sz="4000" smtClean="0"/>
              <a:t>to calculate shear</a:t>
            </a:r>
          </a:p>
        </p:txBody>
      </p:sp>
      <p:pic>
        <p:nvPicPr>
          <p:cNvPr id="2048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477963"/>
            <a:ext cx="5400675" cy="538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4767263" y="4168775"/>
            <a:ext cx="330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5    10   15  20  15   30 Knots</a:t>
            </a:r>
            <a:r>
              <a:rPr lang="en-US"/>
              <a:t>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Theoretical CAPE-Shear and Storm Type</a:t>
            </a:r>
          </a:p>
        </p:txBody>
      </p:sp>
      <p:pic>
        <p:nvPicPr>
          <p:cNvPr id="21506" name="Picture 3" descr="matr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0663" y="1417638"/>
            <a:ext cx="6562725" cy="523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111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TNOTE CARDS Case Study</vt:lpstr>
      <vt:lpstr>Objective</vt:lpstr>
      <vt:lpstr>Procedure</vt:lpstr>
      <vt:lpstr>Slide 4</vt:lpstr>
      <vt:lpstr>Slide 5</vt:lpstr>
      <vt:lpstr>Slide 6</vt:lpstr>
      <vt:lpstr>Slide 7</vt:lpstr>
      <vt:lpstr>Hodograph to calculate shear</vt:lpstr>
      <vt:lpstr>Theoretical CAPE-Shear and Storm Type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Campetella</dc:creator>
  <cp:lastModifiedBy>PaulJ</cp:lastModifiedBy>
  <cp:revision>7</cp:revision>
  <dcterms:created xsi:type="dcterms:W3CDTF">2013-07-30T20:23:05Z</dcterms:created>
  <dcterms:modified xsi:type="dcterms:W3CDTF">2013-08-09T15:21:10Z</dcterms:modified>
</cp:coreProperties>
</file>